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6" r:id="rId9"/>
    <p:sldId id="277" r:id="rId10"/>
    <p:sldId id="278" r:id="rId11"/>
    <p:sldId id="265" r:id="rId12"/>
    <p:sldId id="281" r:id="rId13"/>
    <p:sldId id="259" r:id="rId14"/>
    <p:sldId id="279" r:id="rId15"/>
    <p:sldId id="280" r:id="rId16"/>
    <p:sldId id="282" r:id="rId17"/>
    <p:sldId id="267" r:id="rId18"/>
    <p:sldId id="260" r:id="rId19"/>
    <p:sldId id="268" r:id="rId20"/>
    <p:sldId id="269" r:id="rId21"/>
    <p:sldId id="25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65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14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80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0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509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81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145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50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85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68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05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18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82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75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03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539D-FD8B-469B-8958-0D23BD2F5EE7}" type="datetimeFigureOut">
              <a:rPr lang="tr-TR" smtClean="0"/>
              <a:t>19.3.2019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7088BB-5395-4B47-B146-EEA0B75637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19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AE717F8-0410-4006-BD3A-1D4860EBC3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Yaz Kur’an Kursları İçin Sınıf Yönetimi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81A46616-9684-4938-989D-7137ABFEB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Emine KESKİNER</a:t>
            </a:r>
          </a:p>
          <a:p>
            <a:r>
              <a:rPr lang="tr-TR" dirty="0" smtClean="0"/>
              <a:t>19.03.2019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33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7C302D4-E189-4E1F-BD95-54EDD246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Uyulması gereken İlkeler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9DCAFE3-6DEF-4FE2-B4D7-13D01112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Olabildiğince çok ödül, çok zora kalınca ceza uygulanması,</a:t>
            </a:r>
          </a:p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Öğrencilere bağırma, alay etme davranışlarından kaçınılması, </a:t>
            </a:r>
          </a:p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Olumlu bir sınıf ortamı oluşturulması,</a:t>
            </a:r>
          </a:p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Sınıf içi etkinliklere karşı öğrencilerin güdülenmesi,</a:t>
            </a:r>
          </a:p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Sınıf içi tüm düzenlemelerin amaçlara dönük düzenlenmesi,</a:t>
            </a:r>
          </a:p>
          <a:p>
            <a:pPr>
              <a:spcBef>
                <a:spcPct val="0"/>
              </a:spcBef>
              <a:buNone/>
            </a:pPr>
            <a:endParaRPr lang="tr-TR" alt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Öğrencilere model olunması.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07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BAC507D-F059-4874-BCC4-A09F1295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 KURALLARI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57CAB66-ECED-4523-B95C-4C85D4ED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 hangi davranış türlerinin gerekli ve hangilerinin ise yasak olduğunu belirten ilkeleri biçimsel olarak ifade etmek</a:t>
            </a:r>
          </a:p>
          <a:p>
            <a:r>
              <a:rPr lang="tr-T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Hatırlanabilecek birkaç kural hatırlanmayacak birçok kuraldan daha iyidir</a:t>
            </a:r>
          </a:p>
          <a:p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sayıda bir kural setindeki her bir kural, çok sayıdaki kural setindeki her bir kuraldan daha önemlidir</a:t>
            </a:r>
          </a:p>
          <a:p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Kuralları yazılı metin haline getirerek görülecek bir yere asmak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76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0DD90B6-84B4-4086-81D3-92FF0E23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 KURALLARI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D283E4-593A-4CC8-B7B6-08F529D3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Çocukların kurallara uymalarını sağlamanın </a:t>
            </a:r>
            <a:r>
              <a:rPr lang="tr-TR" dirty="0" err="1"/>
              <a:t>yanısıra</a:t>
            </a:r>
            <a:r>
              <a:rPr lang="tr-TR" dirty="0"/>
              <a:t> uymalarını kolaylaştırabilecek yöntemlere de özen göstermek, sıraya girmelerini sağlamak için şarkıyla yönlendirmek </a:t>
            </a:r>
            <a:r>
              <a:rPr lang="tr-TR" dirty="0" err="1"/>
              <a:t>v.b</a:t>
            </a:r>
            <a:r>
              <a:rPr lang="tr-TR" dirty="0"/>
              <a:t>.</a:t>
            </a:r>
          </a:p>
          <a:p>
            <a:r>
              <a:rPr lang="tr-TR" dirty="0"/>
              <a:t>Kural ifadeleri kısa ve anlaşılır olmalı, birden fazla davranışa yönelik olmamalıdır.</a:t>
            </a:r>
          </a:p>
          <a:p>
            <a:r>
              <a:rPr lang="tr-TR" dirty="0"/>
              <a:t>Kuralların tüm çocuklar tarafından anlaşılması yeterli değil, çocukların bu kuralların neden var olduğunu da anlamaları gerek.</a:t>
            </a:r>
          </a:p>
          <a:p>
            <a:r>
              <a:rPr lang="tr-TR" dirty="0"/>
              <a:t>Kurallar gözlenebilir davranışları belirtmelidir. «Sınıfımızı temiz tutalım» yerine, «çöpleri çöp kutusuna atalım» gibi..</a:t>
            </a:r>
          </a:p>
          <a:p>
            <a:r>
              <a:rPr lang="tr-TR" dirty="0"/>
              <a:t>Kurallara uyma ve uymama davranışlarının sonucu belirlenmeli.</a:t>
            </a:r>
          </a:p>
          <a:p>
            <a:r>
              <a:rPr lang="tr-TR" dirty="0"/>
              <a:t>Dönemin ilk günleri kuralları ve rutinleri belirlemek açısından çok önemli.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16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C8C783C-EC53-4B41-8EBB-674732B40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Sınıfta Düzeni Sağlama Teknikleri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1E0E12A-193A-4B0A-A8B1-011D41F9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2"/>
                </a:solidFill>
              </a:rPr>
              <a:t>Öğrencilerin isimlerini en kısa zamanda öğrenerek isimleriyle hitap etme</a:t>
            </a:r>
          </a:p>
          <a:p>
            <a:r>
              <a:rPr lang="tr-TR" dirty="0">
                <a:solidFill>
                  <a:schemeClr val="tx2"/>
                </a:solidFill>
              </a:rPr>
              <a:t>Gruplar halinde öğrencilerin gelişimini izlemek</a:t>
            </a:r>
          </a:p>
          <a:p>
            <a:r>
              <a:rPr lang="tr-TR" dirty="0">
                <a:solidFill>
                  <a:schemeClr val="tx2"/>
                </a:solidFill>
              </a:rPr>
              <a:t>Öğrencilerin </a:t>
            </a:r>
            <a:r>
              <a:rPr lang="tr-TR" dirty="0">
                <a:solidFill>
                  <a:srgbClr val="FF0000"/>
                </a:solidFill>
              </a:rPr>
              <a:t>dikkati dağılmasın diye!!! </a:t>
            </a:r>
            <a:r>
              <a:rPr lang="tr-TR" dirty="0">
                <a:solidFill>
                  <a:schemeClr val="tx2"/>
                </a:solidFill>
              </a:rPr>
              <a:t>sınıfta dolaşarak anlatmak</a:t>
            </a:r>
          </a:p>
          <a:p>
            <a:r>
              <a:rPr lang="tr-TR" dirty="0">
                <a:solidFill>
                  <a:schemeClr val="tx2"/>
                </a:solidFill>
              </a:rPr>
              <a:t>Öğrencilere sözel olmayan ipuçları vermek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</a:rPr>
              <a:t>Düzeni bozan davranışlara dikkat çekmeden müdahale etmek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</a:rPr>
              <a:t>Sınıfın rahat ve güvenli olmasını sağlamak</a:t>
            </a:r>
          </a:p>
          <a:p>
            <a:r>
              <a:rPr lang="tr-TR" dirty="0">
                <a:solidFill>
                  <a:schemeClr val="tx2"/>
                </a:solidFill>
              </a:rPr>
              <a:t>Göz kontağı kurma, yüz ifadesi, mimikler, öğrencilere fiziksel yakın olma</a:t>
            </a:r>
          </a:p>
          <a:p>
            <a:r>
              <a:rPr lang="tr-TR" dirty="0">
                <a:solidFill>
                  <a:schemeClr val="tx2"/>
                </a:solidFill>
              </a:rPr>
              <a:t>Kendini ifade ederken rahat ve sakin olmak, </a:t>
            </a:r>
          </a:p>
          <a:p>
            <a:r>
              <a:rPr lang="tr-TR" dirty="0">
                <a:solidFill>
                  <a:schemeClr val="tx2"/>
                </a:solidFill>
              </a:rPr>
              <a:t>Sınıfa sırtı dönmekten kaçınmak</a:t>
            </a:r>
            <a:endParaRPr lang="tr-TR" dirty="0"/>
          </a:p>
          <a:p>
            <a:endParaRPr lang="tr-TR" dirty="0">
              <a:solidFill>
                <a:schemeClr val="tx2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08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996A008-334A-41CF-BCB0-44C9C94A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Sınıfta Düzeni Sağlama Teknikleri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BD7E584-6BD8-4EE4-8E6D-9CA9BCF73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</a:rPr>
              <a:t>Davranışları sözel olarak ifade etmek ama bireyler hakkında değer yargısı belirtmemek</a:t>
            </a:r>
          </a:p>
          <a:p>
            <a:r>
              <a:rPr lang="tr-TR" dirty="0">
                <a:solidFill>
                  <a:schemeClr val="tx2"/>
                </a:solidFill>
              </a:rPr>
              <a:t>Duyguları sözel olarak ifade etmek ama kontrolü kaybetmemek</a:t>
            </a:r>
          </a:p>
          <a:p>
            <a:r>
              <a:rPr lang="tr-TR" dirty="0">
                <a:solidFill>
                  <a:schemeClr val="tx2"/>
                </a:solidFill>
              </a:rPr>
              <a:t>ALAY ETME/iğnelemeden kaçınmak</a:t>
            </a:r>
          </a:p>
          <a:p>
            <a:r>
              <a:rPr lang="tr-TR" dirty="0">
                <a:solidFill>
                  <a:schemeClr val="tx2"/>
                </a:solidFill>
              </a:rPr>
              <a:t>İyi veya kötü etiketlememek</a:t>
            </a:r>
          </a:p>
          <a:p>
            <a:r>
              <a:rPr lang="tr-TR" dirty="0">
                <a:solidFill>
                  <a:schemeClr val="tx2"/>
                </a:solidFill>
              </a:rPr>
              <a:t>Öğrencileri övgüye bağımlı hale getirmemek</a:t>
            </a:r>
          </a:p>
          <a:p>
            <a:r>
              <a:rPr lang="tr-TR" dirty="0">
                <a:solidFill>
                  <a:schemeClr val="tx2"/>
                </a:solidFill>
              </a:rPr>
              <a:t>Yapılan işi ve davranışı övmek- öğrencinin kendisini değil</a:t>
            </a:r>
          </a:p>
          <a:p>
            <a:r>
              <a:rPr lang="tr-TR" dirty="0">
                <a:solidFill>
                  <a:schemeClr val="tx2"/>
                </a:solidFill>
              </a:rPr>
              <a:t>Öğrenciler dinlemeye hazır olduklarında konuşmak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20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49020A4-5CA9-4112-9A3B-14546311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Sınıfta Düzeni Sağlama Teknikleri: Ders dışı davranışlara karşı…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B655A7D-3622-43EB-A84E-81DFB30B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Sakin olun; düşüncelerinizi toplayın</a:t>
            </a:r>
          </a:p>
          <a:p>
            <a:r>
              <a:rPr lang="tr-TR" sz="2000" dirty="0"/>
              <a:t>Ya kararlı olarak müdahale edin veya onu tamamen görmezden gelin</a:t>
            </a:r>
          </a:p>
          <a:p>
            <a:r>
              <a:rPr lang="tr-TR" sz="2000" dirty="0"/>
              <a:t>Nadiren yapılan ders dışı davranışlarla, sürekli yapılan ders dışı davranışları ayırt edin</a:t>
            </a:r>
          </a:p>
          <a:p>
            <a:r>
              <a:rPr lang="tr-TR" sz="2000" dirty="0"/>
              <a:t>Ders dışı davranışlarla başa çıkarken zamanı ve yerini iyi ayarlayın</a:t>
            </a:r>
          </a:p>
          <a:p>
            <a:r>
              <a:rPr lang="tr-TR" sz="2000" dirty="0"/>
              <a:t>Öğrencilere ders dışı davranışlarını kendileri sonlandırabilecekleri olanaklar sağlayın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93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BDB5035-E029-448D-8245-A7DFD58E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SINIF RUTİNLERİ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06564FA-D6C3-4FF6-A19D-331B2859E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Sınıfın ve okul (kurs) alanının kullanımı ile ilgili işlemler (Köşelerin, tuvaletin, yemekhanenin ve dolapların kullanımı, sınıfta oturma düzeni </a:t>
            </a:r>
            <a:r>
              <a:rPr lang="tr-TR" dirty="0" err="1"/>
              <a:t>v.b</a:t>
            </a:r>
            <a:r>
              <a:rPr lang="tr-TR" dirty="0"/>
              <a:t>.)</a:t>
            </a:r>
          </a:p>
          <a:p>
            <a:r>
              <a:rPr lang="tr-TR" dirty="0"/>
              <a:t>Günün başlaması ve bitirilmesi ile ilgili işlemler (Sınıfa gelince eşyaların yerleştirilmesi, gün sonunda sınıfın toparlanması </a:t>
            </a:r>
            <a:r>
              <a:rPr lang="tr-TR" dirty="0" err="1"/>
              <a:t>v.b</a:t>
            </a:r>
            <a:r>
              <a:rPr lang="tr-TR" dirty="0"/>
              <a:t>.) </a:t>
            </a:r>
            <a:r>
              <a:rPr lang="tr-TR" u="sng" dirty="0"/>
              <a:t>çeşitli materyallerin yerlerinin sembollerle belirlenmesi</a:t>
            </a:r>
          </a:p>
          <a:p>
            <a:r>
              <a:rPr lang="tr-TR" dirty="0"/>
              <a:t>Büyük ve küçük grup çalışmalarıyla ilgili işlemler (materyallerin paylaşımı </a:t>
            </a:r>
            <a:r>
              <a:rPr lang="tr-TR" dirty="0" err="1"/>
              <a:t>v.b</a:t>
            </a:r>
            <a:r>
              <a:rPr lang="tr-TR" dirty="0"/>
              <a:t>.)</a:t>
            </a:r>
          </a:p>
          <a:p>
            <a:r>
              <a:rPr lang="tr-TR" dirty="0"/>
              <a:t>Geçiş etkinlikleri sırasındaki işlemler (etkinliklerin erken bitmesi durumunda yapılacakların belirlenmesi </a:t>
            </a:r>
            <a:r>
              <a:rPr lang="tr-TR" dirty="0" err="1"/>
              <a:t>v.b</a:t>
            </a:r>
            <a:r>
              <a:rPr lang="tr-TR" dirty="0"/>
              <a:t>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313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CD001A0-5C63-4C1A-BE95-233C1537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Sınıfın Fizikî Düzeni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281087-5ACE-4DCD-A1E3-7F04A6E71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>
                <a:solidFill>
                  <a:schemeClr val="tx2"/>
                </a:solidFill>
              </a:rPr>
              <a:t>Öğrenme etkinliğine bağlı olarak düzenleme yapmak (ders anlatımı, sınıf tartışması, küçük grup vb.)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endParaRPr lang="tr-TR" dirty="0">
              <a:solidFill>
                <a:schemeClr val="tx2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>
                <a:solidFill>
                  <a:schemeClr val="tx2"/>
                </a:solidFill>
              </a:rPr>
              <a:t>Öğretmen ve öğrencilerin her yere ulaşabileceği biçimde düzenlenmeli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endParaRPr lang="tr-TR" dirty="0">
              <a:solidFill>
                <a:schemeClr val="tx2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>
                <a:solidFill>
                  <a:schemeClr val="tx2"/>
                </a:solidFill>
              </a:rPr>
              <a:t>Sınıfı mümkün olan en iyi şekilde hazırlamak için sınıf prosedürleri hakkında önceden düşün/planla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164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443B29A-D5CE-4686-BA88-B55142F6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DİSİPLİN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6C5C5CB-98E8-4B4D-AF5A-3405E03F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 sorunları olduğu zaman, öğretmen tutarlı olarak problemi başlatan öğrencilerin uygun olmayan davranışını önlemek için harekete geçmelidir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disiplin problemi ortaya çıkarsa, öğretmen en ciddi olanından başlamalıdır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Öğretmen ders dışı davranışları kararlı bir şekilde ele almalıdır yoksa ya kontrolden çıkabilir yada başka öğrenciler örnek almaya başlar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899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2081EA-4E25-461A-BDB7-6AFA437F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Dikkat çekmeye çalışan öğrencilere karşı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6588862-7AE2-40E5-A3C0-E6D6C753F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çekmek isteyen öğrenciler cezalandırılmayı, azarlanmayı, uyarılmayı veya eleştirilerek görmezden gelinmeyi tercih ederler</a:t>
            </a:r>
          </a:p>
          <a:p>
            <a:pPr marL="342900" lvl="1" indent="-342900">
              <a:buFont typeface="Arial" charset="0"/>
              <a:buChar char="•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öğrencilere görevlerini yaptıklarında  ve işbirliği yaptıklarında dikkatinizi verin</a:t>
            </a:r>
          </a:p>
          <a:p>
            <a:pPr marL="342900" lvl="1" indent="-342900">
              <a:buFont typeface="Arial" charset="0"/>
              <a:buChar char="•"/>
            </a:pPr>
            <a:r>
              <a:rPr lang="tr-T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«Onları istenen görevleri yaparken yakalayın!» ve onları yakaladığınızı onlara bildirin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7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74714F9-D9C7-4B1E-B500-D3B18935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SINIF YÖNETİMİ NEDİR</a:t>
            </a:r>
            <a:r>
              <a:rPr lang="tr-TR" dirty="0"/>
              <a:t>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23BD657-47F0-410F-8C71-3FF938D0F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Etkili bir düzen oluşturmaktır</a:t>
            </a:r>
            <a:endParaRPr lang="en-US" sz="2800" dirty="0"/>
          </a:p>
          <a:p>
            <a:r>
              <a:rPr lang="tr-TR" sz="2800" dirty="0"/>
              <a:t>Sınıfa/derse iyi hazırlanmaktır</a:t>
            </a:r>
            <a:endParaRPr lang="en-US" sz="2800" dirty="0"/>
          </a:p>
          <a:p>
            <a:r>
              <a:rPr lang="tr-TR" sz="2800" dirty="0"/>
              <a:t>Öğrencileri güdülemektir</a:t>
            </a:r>
            <a:endParaRPr lang="en-US" sz="2800" dirty="0"/>
          </a:p>
          <a:p>
            <a:r>
              <a:rPr lang="tr-TR" sz="2800" dirty="0"/>
              <a:t>Güvenli ve rahat bir öğrenme ortamı sağlamaktır</a:t>
            </a:r>
          </a:p>
          <a:p>
            <a:r>
              <a:rPr lang="tr-TR" sz="2800" dirty="0"/>
              <a:t>Öğrencilerin öz-saygılarını geliştirmektir</a:t>
            </a:r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11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106EEEA-0CE7-44DF-97B7-36EF1EDF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Çekingen öğrencilere yönelik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F3F69E6-6E3D-4CBA-95BA-0E7B71632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Öğrenciye doğrudan soru sorarak onu derse katın</a:t>
            </a:r>
          </a:p>
          <a:p>
            <a:pPr lvl="1"/>
            <a:r>
              <a:rPr lang="tr-T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Göz kontağı kurun</a:t>
            </a:r>
          </a:p>
          <a:p>
            <a:pPr lvl="1"/>
            <a:r>
              <a:rPr lang="tr-TR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Öğrenciyi küçük grubun lideri yapın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196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D2F1E0B-1179-4FE1-B7CB-D4BB3486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 OLARAK UNUTMAYALIM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4DCB67D-2D72-4B5B-9DE4-5B6FBA23F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sınıf yönetimi stratejileri tüm öğretmenler için uygun değildir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stratejileri deneyerek hangisinin uygun olup olmadığını görmek lazım</a:t>
            </a:r>
            <a:endParaRPr lang="tr-TR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6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E428425-6D22-46EC-9339-986A34AE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SINIF YÖNETİMİNİN BOYUTLARI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647DC94-2FDB-495C-81B9-9A2066B1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Sınıf ortamının fiziksel düzeni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tr-TR" altLang="tr-TR" sz="28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Plan program etkinlikleri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tr-TR" altLang="tr-TR" sz="28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Zaman yönetimi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tr-TR" altLang="tr-TR" sz="28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İlişki düzenlemeleri (İletişim)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tr-TR" altLang="tr-TR" sz="28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Davranış düzenlemeleri (Disiplin)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98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E216A3E-B126-437E-B4C1-694CE56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SINIF YÖNETİMİ MODELLERİ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0946A85-ACF1-4442-B877-1C1BEF94A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AutoNum type="arabicPeriod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Tepkisel Model</a:t>
            </a:r>
          </a:p>
          <a:p>
            <a:pPr>
              <a:spcBef>
                <a:spcPct val="0"/>
              </a:spcBef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2. </a:t>
            </a:r>
            <a:r>
              <a:rPr lang="tr-TR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Önlemsel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</a:p>
          <a:p>
            <a:pPr>
              <a:spcBef>
                <a:spcPct val="0"/>
              </a:spcBef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3. Gelişimsel Model</a:t>
            </a:r>
          </a:p>
          <a:p>
            <a:pPr>
              <a:spcBef>
                <a:spcPct val="0"/>
              </a:spcBef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4. Bütünsel Model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745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B03EEE1-0ED4-424D-AB7A-DDDB8725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TEPKİSEL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CC5C4B7-020F-4862-9CA9-FE9739C7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tr-TR" altLang="tr-TR" dirty="0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İstenmeyen sonuç - tepki şeklinde işler.</a:t>
            </a:r>
          </a:p>
          <a:p>
            <a:pPr>
              <a:spcBef>
                <a:spcPct val="0"/>
              </a:spcBef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Düzen sağlayıcı ödül ve ceza türü etkinlikleri içerir.</a:t>
            </a:r>
          </a:p>
          <a:p>
            <a:pPr>
              <a:spcBef>
                <a:spcPct val="0"/>
              </a:spcBef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Etkinlikler gruptan çok bireyedir.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Bu modele sık başvurmak zorunda kalan öğretmen:</a:t>
            </a:r>
          </a:p>
          <a:p>
            <a:pPr algn="r">
              <a:spcBef>
                <a:spcPct val="0"/>
              </a:spcBef>
              <a:buNone/>
            </a:pPr>
            <a:r>
              <a:rPr lang="tr-TR" alt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Sınıf yönetimi konusunda yetersiz kabul edilir. </a:t>
            </a:r>
          </a:p>
          <a:p>
            <a:pPr>
              <a:spcBef>
                <a:spcPct val="0"/>
              </a:spcBef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Zayıf yönü: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tepki karşı tepkiyi doğurur.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066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80F4E17-7646-427A-8447-B1764319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494" y="478336"/>
            <a:ext cx="8911687" cy="1280890"/>
          </a:xfrm>
        </p:spPr>
        <p:txBody>
          <a:bodyPr/>
          <a:lstStyle/>
          <a:p>
            <a:r>
              <a:rPr lang="tr-TR" b="1" dirty="0"/>
              <a:t>ÖNLEMSEL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549D6DF-61E1-40EA-8BCC-BEB72AC2F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tr-TR" altLang="tr-TR" dirty="0">
                <a:cs typeface="Times New Roman" panose="02020603050405020304" pitchFamily="18" charset="0"/>
              </a:rPr>
              <a:t>Planlama düşüncesine bağlı, geleceği kestirme, </a:t>
            </a:r>
            <a:r>
              <a:rPr lang="tr-TR" altLang="tr-TR" dirty="0"/>
              <a:t>i</a:t>
            </a:r>
            <a:r>
              <a:rPr lang="tr-TR" altLang="tr-TR" dirty="0">
                <a:cs typeface="Times New Roman" panose="02020603050405020304" pitchFamily="18" charset="0"/>
              </a:rPr>
              <a:t>stenmeyen</a:t>
            </a:r>
            <a:r>
              <a:rPr lang="tr-TR" altLang="tr-TR" dirty="0"/>
              <a:t> </a:t>
            </a:r>
            <a:r>
              <a:rPr lang="tr-TR" altLang="tr-TR" dirty="0">
                <a:cs typeface="Times New Roman" panose="02020603050405020304" pitchFamily="18" charset="0"/>
              </a:rPr>
              <a:t>davranışı ve sonucu, olmadan önlemeye çalışma.</a:t>
            </a:r>
          </a:p>
          <a:p>
            <a:pPr algn="just">
              <a:spcBef>
                <a:spcPct val="0"/>
              </a:spcBef>
              <a:buNone/>
            </a:pPr>
            <a:endParaRPr lang="tr-TR" altLang="tr-TR" sz="1400" dirty="0"/>
          </a:p>
          <a:p>
            <a:pPr algn="just">
              <a:spcBef>
                <a:spcPct val="0"/>
              </a:spcBef>
              <a:buNone/>
            </a:pPr>
            <a:r>
              <a:rPr lang="tr-TR" altLang="tr-TR" sz="1400" dirty="0"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ct val="0"/>
              </a:spcBef>
              <a:buNone/>
            </a:pPr>
            <a:r>
              <a:rPr lang="tr-TR" altLang="tr-TR" u="sng" dirty="0">
                <a:solidFill>
                  <a:srgbClr val="0000CC"/>
                </a:solidFill>
                <a:cs typeface="Times New Roman" panose="02020603050405020304" pitchFamily="18" charset="0"/>
              </a:rPr>
              <a:t>Amacı, </a:t>
            </a:r>
            <a:endParaRPr lang="tr-TR" altLang="tr-TR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tr-TR" altLang="tr-TR" i="1" dirty="0">
                <a:solidFill>
                  <a:srgbClr val="0000CC"/>
                </a:solidFill>
                <a:cs typeface="Times New Roman" panose="02020603050405020304" pitchFamily="18" charset="0"/>
              </a:rPr>
              <a:t>Sorunların ve istenmeyen davranışların ortaya </a:t>
            </a:r>
            <a:r>
              <a:rPr lang="tr-TR" altLang="tr-TR" i="1" u="sng" dirty="0">
                <a:solidFill>
                  <a:srgbClr val="0000CC"/>
                </a:solidFill>
                <a:cs typeface="Times New Roman" panose="02020603050405020304" pitchFamily="18" charset="0"/>
              </a:rPr>
              <a:t>çıkmamasını</a:t>
            </a:r>
            <a:r>
              <a:rPr lang="tr-TR" altLang="tr-TR" i="1" dirty="0">
                <a:solidFill>
                  <a:srgbClr val="0000CC"/>
                </a:solidFill>
                <a:cs typeface="Times New Roman" panose="02020603050405020304" pitchFamily="18" charset="0"/>
              </a:rPr>
              <a:t> sağlamak ve böylece tepkisel modeli gereksiz hale getirmek</a:t>
            </a:r>
            <a:r>
              <a:rPr lang="tr-TR" altLang="tr-TR" i="1" dirty="0">
                <a:solidFill>
                  <a:schemeClr val="accent2"/>
                </a:solidFill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None/>
            </a:pPr>
            <a:r>
              <a:rPr lang="tr-TR" altLang="tr-TR" sz="1400" dirty="0">
                <a:cs typeface="Times New Roman" panose="02020603050405020304" pitchFamily="18" charset="0"/>
              </a:rPr>
              <a:t> </a:t>
            </a:r>
            <a:endParaRPr lang="tr-TR" altLang="tr-TR" sz="1400" dirty="0"/>
          </a:p>
          <a:p>
            <a:pPr algn="just">
              <a:spcBef>
                <a:spcPct val="0"/>
              </a:spcBef>
              <a:buNone/>
            </a:pPr>
            <a:r>
              <a:rPr lang="tr-TR" altLang="tr-TR" dirty="0">
                <a:cs typeface="Times New Roman" panose="02020603050405020304" pitchFamily="18" charset="0"/>
              </a:rPr>
              <a:t>* Eğitim öncesi düzenlemeler,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dirty="0"/>
              <a:t>      </a:t>
            </a:r>
            <a:r>
              <a:rPr lang="tr-TR" altLang="tr-TR" dirty="0">
                <a:cs typeface="Times New Roman" panose="02020603050405020304" pitchFamily="18" charset="0"/>
              </a:rPr>
              <a:t>* İstenen davranışın kolayca görülmesi ve gösterilmesi,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dirty="0"/>
              <a:t>         </a:t>
            </a:r>
            <a:r>
              <a:rPr lang="tr-TR" altLang="tr-TR" dirty="0">
                <a:cs typeface="Times New Roman" panose="02020603050405020304" pitchFamily="18" charset="0"/>
              </a:rPr>
              <a:t>* İstenmeyen davranıştan uzaklaştırıcı kurallar.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dirty="0"/>
              <a:t>            </a:t>
            </a:r>
            <a:r>
              <a:rPr lang="tr-TR" altLang="tr-TR" dirty="0">
                <a:cs typeface="Times New Roman" panose="02020603050405020304" pitchFamily="18" charset="0"/>
              </a:rPr>
              <a:t>* Plan</a:t>
            </a:r>
            <a:r>
              <a:rPr lang="tr-TR" altLang="tr-TR" dirty="0"/>
              <a:t> </a:t>
            </a:r>
            <a:r>
              <a:rPr lang="tr-TR" altLang="tr-TR" dirty="0">
                <a:cs typeface="Times New Roman" panose="02020603050405020304" pitchFamily="18" charset="0"/>
              </a:rPr>
              <a:t>-</a:t>
            </a:r>
            <a:r>
              <a:rPr lang="tr-TR" altLang="tr-TR" dirty="0"/>
              <a:t> </a:t>
            </a:r>
            <a:r>
              <a:rPr lang="tr-TR" altLang="tr-TR" dirty="0">
                <a:cs typeface="Times New Roman" panose="02020603050405020304" pitchFamily="18" charset="0"/>
              </a:rPr>
              <a:t>program ve hazırlıklar.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Times New Roman" panose="02020603050405020304" pitchFamily="18" charset="0"/>
              </a:rPr>
              <a:t> </a:t>
            </a:r>
            <a:r>
              <a:rPr lang="tr-TR" altLang="tr-TR" dirty="0">
                <a:cs typeface="Times New Roman" panose="02020603050405020304" pitchFamily="18" charset="0"/>
              </a:rPr>
              <a:t> </a:t>
            </a:r>
            <a:r>
              <a:rPr lang="tr-TR" altLang="tr-TR" dirty="0"/>
              <a:t>             </a:t>
            </a:r>
            <a:r>
              <a:rPr lang="tr-TR" altLang="tr-TR" dirty="0">
                <a:cs typeface="Times New Roman" panose="02020603050405020304" pitchFamily="18" charset="0"/>
              </a:rPr>
              <a:t>* Etkinlikler bireyden çok grubadır.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01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B2D4F5D-1B1D-4CCE-AD46-A603C242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GELİŞİMSEL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55661DE-821E-44E3-A747-3559BD393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fiziksel, duygusal, bilişsel gelişim düzeylerinin gerektirdiği uygulamaların gerçekleştirilmesi esas alınır.</a:t>
            </a:r>
            <a:r>
              <a:rPr lang="tr-TR" sz="24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tr-TR" sz="2400" b="1" u="sng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Dört basamaktan oluşur</a:t>
            </a:r>
            <a:r>
              <a:rPr lang="tr-TR" sz="24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Basamak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 yaşına kadar sürer). Nasıl öğrenci olunacağının; nerede, nasıl davranılacağının öğrenildiği yıllardır. Öğretmene çok iş düşer. </a:t>
            </a:r>
          </a:p>
          <a:p>
            <a:pPr marL="0" indent="0" algn="just">
              <a:buNone/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Basamak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(11- 12 Yaşlar). Öğrenciler olgunlaşma yolunda, sınıf düzenine uymaya, öğretmeni hoşnut etmeye isteklidir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</a:p>
          <a:p>
            <a:pPr algn="just">
              <a:spcBef>
                <a:spcPct val="0"/>
              </a:spcBef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Basamak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(13- 15 Yaşlar). Öğrenciler zevk ve destek için birbirlerine bakarlar.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Öğretmeni sıkıntıya sokmak isteyebilirler. B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ununla arkadaşlarının onay ve desteğini alacağını düşünürler.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Basamak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(16- 18 Yaşlar). Öğrenciler kim olduklarını, nasıl davranmaları gerektiğini anlamaya başlarlar. </a:t>
            </a:r>
            <a:r>
              <a:rPr lang="tr-TR" alt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Sosyalleşir, akıllanırlar. Yönetim sorunları azalır.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endParaRPr lang="tr-TR" altLang="tr-TR" dirty="0"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tr-TR" altLang="tr-TR" dirty="0">
                <a:cs typeface="Times New Roman" panose="02020603050405020304" pitchFamily="18" charset="0"/>
              </a:rPr>
              <a:t> </a:t>
            </a:r>
            <a:endParaRPr lang="tr-TR" altLang="tr-TR" dirty="0"/>
          </a:p>
          <a:p>
            <a:pPr algn="just"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43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298BCAC-1231-49B1-92E8-1ED18D2C0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890" y="557850"/>
            <a:ext cx="8911687" cy="1280890"/>
          </a:xfrm>
        </p:spPr>
        <p:txBody>
          <a:bodyPr/>
          <a:lstStyle/>
          <a:p>
            <a:r>
              <a:rPr lang="tr-TR" b="1" dirty="0"/>
              <a:t>BÜTÜNSEL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866E162-4D49-431F-A9C0-4F032923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tr-TR" alt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Önlemsel</a:t>
            </a:r>
            <a:r>
              <a:rPr lang="tr-TR" alt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 yönetimine ağırlık / öncelik verme,</a:t>
            </a:r>
          </a:p>
          <a:p>
            <a:pPr algn="just">
              <a:spcBef>
                <a:spcPct val="0"/>
              </a:spcBef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Gruba olduğu kadar bireye yönelme, </a:t>
            </a:r>
          </a:p>
          <a:p>
            <a:pPr algn="just">
              <a:spcBef>
                <a:spcPct val="0"/>
              </a:spcBef>
              <a:buNone/>
            </a:pPr>
            <a:endParaRPr lang="tr-TR" alt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tr-TR" alt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İstenen davranışa ulaşmak için istenmeyenin nedenlerini kaldırma. </a:t>
            </a:r>
          </a:p>
          <a:p>
            <a:pPr algn="just">
              <a:spcBef>
                <a:spcPct val="0"/>
              </a:spcBef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Gerektiğinde istenmeyen davranış için, tepkisel yönetimden yararlanma.</a:t>
            </a:r>
            <a:endParaRPr lang="tr-TR" alt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56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37573BB-91C6-422A-A262-B945E6E5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Uyulması Gereken İlkeler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1357EE9-D75C-46DB-B9F7-963DCE024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Kursun ilk günlerini iyi değerlendirmek ve işbirliği için zemin hazırlamak</a:t>
            </a:r>
          </a:p>
          <a:p>
            <a:pPr marL="0" indent="0"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Derse iyi hazırlanmak ve düzenli olmak,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Dersi zamanında başlamak ve bitirmek,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Öğrencilere isimleriyle seslenmek,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Öğrencilerin dikkatini derse verecekleri ve dağılan dikkati yeniden toplayabilecekleri etkinliklere yer verilmesi, Ders etkinliklerini olabildiğince ilgi çekici yaşantılarla sürdürmek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Sınıf içi karar ve uygulamalarda tüm öğrencilerin katılımının sağlanması,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Anlaşılabilir ve sade bir dil kullanılması,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Nasıl davranılması istenildiğine dair beklentiler açıkça ifade edilmeli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İstenmeyen davranışlar karşısında tutarlı ve kararlı olmak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05658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893</Words>
  <Application>Microsoft Office PowerPoint</Application>
  <PresentationFormat>Geniş ekran</PresentationFormat>
  <Paragraphs>150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</vt:lpstr>
      <vt:lpstr>Wingdings 3</vt:lpstr>
      <vt:lpstr>Duman</vt:lpstr>
      <vt:lpstr>Yaz Kur’an Kursları İçin Sınıf Yönetimi</vt:lpstr>
      <vt:lpstr>SINIF YÖNETİMİ NEDİR?</vt:lpstr>
      <vt:lpstr>SINIF YÖNETİMİNİN BOYUTLARI</vt:lpstr>
      <vt:lpstr>SINIF YÖNETİMİ MODELLERİ</vt:lpstr>
      <vt:lpstr>TEPKİSEL MODEL</vt:lpstr>
      <vt:lpstr>ÖNLEMSEL MODEL</vt:lpstr>
      <vt:lpstr>GELİŞİMSEL MODEL</vt:lpstr>
      <vt:lpstr>BÜTÜNSEL MODEL</vt:lpstr>
      <vt:lpstr>Uyulması Gereken İlkeler</vt:lpstr>
      <vt:lpstr>Uyulması gereken İlkeler</vt:lpstr>
      <vt:lpstr>SINIF KURALLARI</vt:lpstr>
      <vt:lpstr>SINIF KURALLARI</vt:lpstr>
      <vt:lpstr>Sınıfta Düzeni Sağlama Teknikleri</vt:lpstr>
      <vt:lpstr>Sınıfta Düzeni Sağlama Teknikleri</vt:lpstr>
      <vt:lpstr>Sınıfta Düzeni Sağlama Teknikleri: Ders dışı davranışlara karşı…</vt:lpstr>
      <vt:lpstr>SINIF RUTİNLERİ</vt:lpstr>
      <vt:lpstr>Sınıfın Fizikî Düzeni</vt:lpstr>
      <vt:lpstr>DİSİPLİN</vt:lpstr>
      <vt:lpstr>Dikkat çekmeye çalışan öğrencilere karşı</vt:lpstr>
      <vt:lpstr>Çekingen öğrencilere yönelik</vt:lpstr>
      <vt:lpstr>SON OLARAK UNUTMAYALIM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 Kur’an Kurslarında Sınıf Yönetimi</dc:title>
  <dc:creator>Emine Keskiner</dc:creator>
  <cp:lastModifiedBy>Animasyon Notebook</cp:lastModifiedBy>
  <cp:revision>56</cp:revision>
  <dcterms:created xsi:type="dcterms:W3CDTF">2018-04-03T13:05:09Z</dcterms:created>
  <dcterms:modified xsi:type="dcterms:W3CDTF">2019-03-19T07:58:51Z</dcterms:modified>
</cp:coreProperties>
</file>